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comments+xml" PartName="/ppt/comments/comment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commentAuthors+xml" PartName="/ppt/commentAuthor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Fabio Souz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0D6ED06-F392-4AD3-BC3B-DA49ACF19591}">
  <a:tblStyle styleId="{B0D6ED06-F392-4AD3-BC3B-DA49ACF19591}" styleName="Table_0">
    <a:wholeTbl>
      <a:tcStyle>
        <a:tcBdr>
          <a:lef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12" Type="http://schemas.openxmlformats.org/officeDocument/2006/relationships/slide" Target="slides/slide6.xml"/><Relationship Id="rId31" Type="http://schemas.openxmlformats.org/officeDocument/2006/relationships/slide" Target="slides/slide25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" Type="http://schemas.openxmlformats.org/officeDocument/2006/relationships/presProps" Target="presProps.xml"/><Relationship Id="rId21" Type="http://schemas.openxmlformats.org/officeDocument/2006/relationships/slide" Target="slides/slide15.xml"/><Relationship Id="rId1" Type="http://schemas.openxmlformats.org/officeDocument/2006/relationships/theme" Target="theme/theme1.xml"/><Relationship Id="rId22" Type="http://schemas.openxmlformats.org/officeDocument/2006/relationships/slide" Target="slides/slide16.xml"/><Relationship Id="rId4" Type="http://schemas.openxmlformats.org/officeDocument/2006/relationships/commentAuthors" Target="commentAuthors.xml"/><Relationship Id="rId23" Type="http://schemas.openxmlformats.org/officeDocument/2006/relationships/slide" Target="slides/slide17.xml"/><Relationship Id="rId3" Type="http://schemas.openxmlformats.org/officeDocument/2006/relationships/tableStyles" Target="tableStyles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Daui em diante temos que colocar os exemplos para o dojo shield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6.xml.rels><?xml version="1.0" encoding="UTF-8" standalone="yes"?><Relationships xmlns="http://schemas.openxmlformats.org/package/2006/relationships"><Relationship Id="rId2" Type="http://schemas.openxmlformats.org/officeDocument/2006/relationships/image" Target="../media/image0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Arduino Day Embarcado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86850"/>
            <a:ext cx="1503549" cy="6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75" y="0"/>
            <a:ext cx="305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25" y="4457025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27324"/>
            <a:ext cx="1238049" cy="5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75" y="0"/>
            <a:ext cx="305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25" y="4457025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27324"/>
            <a:ext cx="1238049" cy="5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75" y="0"/>
            <a:ext cx="305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25" y="4457025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36" name="Shape 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27324"/>
            <a:ext cx="1238049" cy="5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75" y="0"/>
            <a:ext cx="305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25" y="4457025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04175"/>
            <a:ext cx="1420400" cy="5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475" y="0"/>
            <a:ext cx="30575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25" y="4457025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3.png"/><Relationship Id="rId3" Type="http://schemas.openxmlformats.org/officeDocument/2006/relationships/comments" Target="../comments/comment1.xml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rduino.cc/en/Main/Software" TargetMode="Externa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hyperlink" Target="https://github.com/embarcados/workshop-arduino-day-2015" TargetMode="Externa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06.png"/><Relationship Id="rId4" Type="http://schemas.openxmlformats.org/officeDocument/2006/relationships/hyperlink" Target="http://www.embarcados.com.br" TargetMode="External"/><Relationship Id="rId11" Type="http://schemas.openxmlformats.org/officeDocument/2006/relationships/image" Target="../media/image10.png"/><Relationship Id="rId3" Type="http://schemas.openxmlformats.org/officeDocument/2006/relationships/image" Target="../media/image32.png"/><Relationship Id="rId9" Type="http://schemas.openxmlformats.org/officeDocument/2006/relationships/image" Target="../media/image07.png"/><Relationship Id="rId6" Type="http://schemas.openxmlformats.org/officeDocument/2006/relationships/hyperlink" Target="mailto:igorborgest@gmail.com" TargetMode="External"/><Relationship Id="rId5" Type="http://schemas.openxmlformats.org/officeDocument/2006/relationships/hyperlink" Target="mailto:fabio_souza53@hotmail.com" TargetMode="External"/><Relationship Id="rId8" Type="http://schemas.openxmlformats.org/officeDocument/2006/relationships/image" Target="../media/image04.png"/><Relationship Id="rId7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www.embarcados.com.br" TargetMode="External"/><Relationship Id="rId3" Type="http://schemas.openxmlformats.org/officeDocument/2006/relationships/image" Target="../media/image05.png"/><Relationship Id="rId9" Type="http://schemas.openxmlformats.org/officeDocument/2006/relationships/image" Target="../media/image10.png"/><Relationship Id="rId6" Type="http://schemas.openxmlformats.org/officeDocument/2006/relationships/image" Target="../media/image04.png"/><Relationship Id="rId5" Type="http://schemas.openxmlformats.org/officeDocument/2006/relationships/image" Target="../media/image08.png"/><Relationship Id="rId8" Type="http://schemas.openxmlformats.org/officeDocument/2006/relationships/image" Target="../media/image06.png"/><Relationship Id="rId7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roa.net.br/wiki/Garoa_Dojo_Shield" TargetMode="External"/><Relationship Id="rId3" Type="http://schemas.openxmlformats.org/officeDocument/2006/relationships/image" Target="../media/image28.png"/><Relationship Id="rId6" Type="http://schemas.openxmlformats.org/officeDocument/2006/relationships/hyperlink" Target="https://github.com/garoa/dojo-shield/" TargetMode="External"/><Relationship Id="rId5" Type="http://schemas.openxmlformats.org/officeDocument/2006/relationships/hyperlink" Target="http://www.labdegaragem.org/loja/48-ldg/garoa-dojo-shield.html" TargetMode="Externa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obocore.net/modules.php?name=GR_LojaVirtual&amp;prod=530" TargetMode="Externa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Workshop Arduino</a:t>
            </a:r>
          </a:p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/>
              <a:t>Com Garoa Dojo Shield</a:t>
            </a:r>
          </a:p>
          <a:p>
            <a:pPr>
              <a:spcBef>
                <a:spcPts val="0"/>
              </a:spcBef>
              <a:buNone/>
            </a:pPr>
            <a:r>
              <a:rPr lang="pt-BR" sz="1400"/>
              <a:t>São Paulo - 28/03/2015</a:t>
            </a:r>
          </a:p>
        </p:txBody>
      </p:sp>
      <p:pic>
        <p:nvPicPr>
          <p:cNvPr id="47" name="Shape 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987" y="270925"/>
            <a:ext cx="3396048" cy="14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012" y="4378850"/>
            <a:ext cx="2033974" cy="6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IDE Arduino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37" y="1105325"/>
            <a:ext cx="496252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2090725" y="4042875"/>
            <a:ext cx="4962599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pt-BR"/>
              <a:t>Versão Atual: ARDUINO 1.6.1</a:t>
            </a:r>
          </a:p>
          <a:p>
            <a:pPr rtl="0" algn="ctr">
              <a:spcBef>
                <a:spcPts val="0"/>
              </a:spcBef>
              <a:buNone/>
            </a:pPr>
            <a:r>
              <a:rPr lang="pt-BR"/>
              <a:t>Download: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http://www.arduino.cc/en/Main/Software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IDE Arduino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545" y="1200150"/>
            <a:ext cx="3206908" cy="386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2968550" y="1316925"/>
            <a:ext cx="3207000" cy="422399"/>
          </a:xfrm>
          <a:prstGeom prst="rect">
            <a:avLst/>
          </a:prstGeom>
          <a:noFill/>
          <a:ln cap="flat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968550" y="1792350"/>
            <a:ext cx="3207000" cy="2406899"/>
          </a:xfrm>
          <a:prstGeom prst="rect">
            <a:avLst/>
          </a:prstGeom>
          <a:noFill/>
          <a:ln cap="flat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968550" y="4199250"/>
            <a:ext cx="3207000" cy="857400"/>
          </a:xfrm>
          <a:prstGeom prst="rect">
            <a:avLst/>
          </a:prstGeom>
          <a:noFill/>
          <a:ln cap="flat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502450" y="1233550"/>
            <a:ext cx="1466100" cy="64619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1731050" y="1345450"/>
            <a:ext cx="1055999" cy="4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Toolbar</a:t>
            </a:r>
          </a:p>
        </p:txBody>
      </p:sp>
      <p:sp>
        <p:nvSpPr>
          <p:cNvPr id="131" name="Shape 131"/>
          <p:cNvSpPr/>
          <p:nvPr/>
        </p:nvSpPr>
        <p:spPr>
          <a:xfrm>
            <a:off x="1502450" y="2672700"/>
            <a:ext cx="1466100" cy="64619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502450" y="4304850"/>
            <a:ext cx="1466100" cy="64619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672242" y="2798645"/>
            <a:ext cx="1055999" cy="4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Sketch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613451" y="4416750"/>
            <a:ext cx="1173600" cy="4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Mensagens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IDE Arduino - Ícones</a:t>
            </a:r>
          </a:p>
        </p:txBody>
      </p:sp>
      <p:grpSp>
        <p:nvGrpSpPr>
          <p:cNvPr id="140" name="Shape 140"/>
          <p:cNvGrpSpPr/>
          <p:nvPr/>
        </p:nvGrpSpPr>
        <p:grpSpPr>
          <a:xfrm>
            <a:off x="752512" y="1254000"/>
            <a:ext cx="7638975" cy="3202150"/>
            <a:chOff x="521800" y="1432075"/>
            <a:chExt cx="7638975" cy="3202150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700" y="2551875"/>
              <a:ext cx="7399275" cy="7603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" name="Shape 142"/>
            <p:cNvCxnSpPr/>
            <p:nvPr/>
          </p:nvCxnSpPr>
          <p:spPr>
            <a:xfrm flipH="1">
              <a:off x="1080999" y="3312225"/>
              <a:ext cx="12300" cy="8499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3" name="Shape 143"/>
            <p:cNvCxnSpPr/>
            <p:nvPr/>
          </p:nvCxnSpPr>
          <p:spPr>
            <a:xfrm rot="10800000">
              <a:off x="1627525" y="1991224"/>
              <a:ext cx="3299" cy="6261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4" name="Shape 144"/>
            <p:cNvCxnSpPr/>
            <p:nvPr/>
          </p:nvCxnSpPr>
          <p:spPr>
            <a:xfrm flipH="1">
              <a:off x="2190024" y="3312225"/>
              <a:ext cx="12300" cy="8499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5" name="Shape 145"/>
            <p:cNvCxnSpPr/>
            <p:nvPr/>
          </p:nvCxnSpPr>
          <p:spPr>
            <a:xfrm rot="10800000">
              <a:off x="2711700" y="1991224"/>
              <a:ext cx="3299" cy="6261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6" name="Shape 146"/>
            <p:cNvCxnSpPr/>
            <p:nvPr/>
          </p:nvCxnSpPr>
          <p:spPr>
            <a:xfrm flipH="1">
              <a:off x="3162399" y="3312225"/>
              <a:ext cx="12300" cy="8499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47" name="Shape 147"/>
            <p:cNvCxnSpPr/>
            <p:nvPr/>
          </p:nvCxnSpPr>
          <p:spPr>
            <a:xfrm flipH="1">
              <a:off x="7427124" y="3312225"/>
              <a:ext cx="12300" cy="849900"/>
            </a:xfrm>
            <a:prstGeom prst="straightConnector1">
              <a:avLst/>
            </a:prstGeom>
            <a:noFill/>
            <a:ln cap="flat" w="381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48" name="Shape 148"/>
            <p:cNvSpPr txBox="1"/>
            <p:nvPr/>
          </p:nvSpPr>
          <p:spPr>
            <a:xfrm>
              <a:off x="521800" y="4224125"/>
              <a:ext cx="981599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b="1" lang="pt-BR"/>
                <a:t>Verificar</a:t>
              </a: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1138375" y="1432075"/>
              <a:ext cx="981599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pt-BR"/>
                <a:t>Carregar</a:t>
              </a: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1874875" y="4224125"/>
              <a:ext cx="7299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pt-BR"/>
                <a:t>Novo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2392050" y="1432075"/>
              <a:ext cx="6426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pt-BR"/>
                <a:t>Abrir</a:t>
              </a: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2741050" y="4224125"/>
              <a:ext cx="854999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pt-BR"/>
                <a:t>Salvar</a:t>
              </a: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x="6705775" y="4224125"/>
              <a:ext cx="14550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pt-BR"/>
                <a:t>Monitor Serial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Preferências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987" y="1063374"/>
            <a:ext cx="4069473" cy="39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Selecionando a placa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050" y="1063375"/>
            <a:ext cx="5319900" cy="39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Porta Serial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550" y="1134650"/>
            <a:ext cx="47148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Hello World! - LED Blink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425" y="1708775"/>
            <a:ext cx="3719125" cy="26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Estrutura de um programa Arduino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12" y="1063375"/>
            <a:ext cx="2659575" cy="39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Interface Serial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562" y="1063375"/>
            <a:ext cx="395287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Entrada analógica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975" y="1547975"/>
            <a:ext cx="34956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Palestrantes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/>
              <a:t>Igor Tavares - Eng. Eletrônico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/>
              <a:t>Fábio Souza - Eng. Eletricista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pt-BR"/>
              <a:t>Articulistas do site Embarcados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Potenciômetro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25" y="2094750"/>
            <a:ext cx="1954549" cy="148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580" y="1284800"/>
            <a:ext cx="3543814" cy="34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Sensor LDR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74" y="2251212"/>
            <a:ext cx="1680025" cy="9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199" y="1199824"/>
            <a:ext cx="2567574" cy="3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Display de 7 segmentos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00" y="2028425"/>
            <a:ext cx="1311225" cy="16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150" y="1542100"/>
            <a:ext cx="2613475" cy="2613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Shape 223"/>
          <p:cNvGraphicFramePr/>
          <p:nvPr/>
        </p:nvGraphicFramePr>
        <p:xfrm>
          <a:off x="3222650" y="1630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{B0D6ED06-F392-4AD3-BC3B-DA49ACF19591}</a:tableStyleId>
              </a:tblPr>
              <a:tblGrid>
                <a:gridCol w="1053800"/>
                <a:gridCol w="1053800"/>
              </a:tblGrid>
              <a:tr h="28057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Segmento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Pino Arduino</a:t>
                      </a:r>
                    </a:p>
                  </a:txBody>
                  <a:tcPr marT="91425" marB="91425" marR="91425" marL="91425"/>
                </a:tc>
              </a:tr>
              <a:tr h="28057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8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9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C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10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11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12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F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13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7</a:t>
                      </a:r>
                    </a:p>
                  </a:txBody>
                  <a:tcPr marT="91425" marB="91425" marR="91425" marL="91425"/>
                </a:tc>
              </a:tr>
              <a:tr h="2775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ponto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100"/>
                        <a:t>6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Números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75" y="1644950"/>
            <a:ext cx="2137949" cy="21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205" y="441300"/>
            <a:ext cx="2424000" cy="47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Download do exemplos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rtl="0" algn="ctr">
              <a:spcBef>
                <a:spcPts val="0"/>
              </a:spcBef>
              <a:buNone/>
            </a:pPr>
            <a:r>
              <a:rPr lang="pt-BR" sz="1800"/>
              <a:t>Os exemplos estão disponíveis no GitHub do Embarcados: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algn="ctr">
              <a:spcBef>
                <a:spcPts val="0"/>
              </a:spcBef>
              <a:buNone/>
            </a:pPr>
            <a:r>
              <a:rPr b="1" lang="pt-BR" sz="1800" u="sng">
                <a:solidFill>
                  <a:schemeClr val="hlink"/>
                </a:solidFill>
                <a:hlinkClick r:id="rId3"/>
              </a:rPr>
              <a:t>https://github.com/embarcados/workshop-arduino-day-2015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850" y="2380100"/>
            <a:ext cx="4666300" cy="223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Obrigado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62" y="1236900"/>
            <a:ext cx="941449" cy="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2336700" y="3199000"/>
            <a:ext cx="44706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 u="sng">
                <a:solidFill>
                  <a:schemeClr val="hlink"/>
                </a:solidFill>
                <a:hlinkClick r:id="rId4"/>
              </a:rPr>
              <a:t>www.embarcados.com.br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62" y="2111800"/>
            <a:ext cx="941449" cy="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3614300" y="1446087"/>
            <a:ext cx="4183500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 sz="1800"/>
              <a:t>Fábio: </a:t>
            </a:r>
            <a:r>
              <a:rPr lang="pt-BR" sz="1800" u="sng">
                <a:solidFill>
                  <a:schemeClr val="hlink"/>
                </a:solidFill>
                <a:hlinkClick r:id="rId5"/>
              </a:rPr>
              <a:t>fabio_souza53@hotmail.com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49" name="Shape 249"/>
          <p:cNvSpPr txBox="1"/>
          <p:nvPr/>
        </p:nvSpPr>
        <p:spPr>
          <a:xfrm>
            <a:off x="3614300" y="2322550"/>
            <a:ext cx="4183500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/>
              <a:t>Igor: </a:t>
            </a:r>
            <a:r>
              <a:rPr lang="pt-BR" sz="1800" u="sng">
                <a:solidFill>
                  <a:schemeClr val="hlink"/>
                </a:solidFill>
                <a:hlinkClick r:id="rId6"/>
              </a:rPr>
              <a:t>igorborgest@gmail.com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grpSp>
        <p:nvGrpSpPr>
          <p:cNvPr id="250" name="Shape 250"/>
          <p:cNvGrpSpPr/>
          <p:nvPr/>
        </p:nvGrpSpPr>
        <p:grpSpPr>
          <a:xfrm>
            <a:off x="3199125" y="4347000"/>
            <a:ext cx="2745750" cy="476250"/>
            <a:chOff x="2147550" y="3847000"/>
            <a:chExt cx="2745750" cy="476250"/>
          </a:xfrm>
        </p:grpSpPr>
        <p:pic>
          <p:nvPicPr>
            <p:cNvPr id="251" name="Shape 2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47550" y="3860750"/>
              <a:ext cx="448750" cy="44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2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08600" y="38607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2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78087" y="38565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7050" y="3847000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25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47575" y="38565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Embarcados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325" y="1236925"/>
            <a:ext cx="3125750" cy="31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444775" y="1197500"/>
            <a:ext cx="5211900" cy="32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 sz="2400" u="sng">
                <a:solidFill>
                  <a:schemeClr val="hlink"/>
                </a:solidFill>
                <a:hlinkClick r:id="rId4"/>
              </a:rPr>
              <a:t>www.embarcados.com.br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pt-BR" sz="2400"/>
              <a:t>Publicação de Artigos e Notícias;</a:t>
            </a:r>
          </a:p>
          <a:p>
            <a:pPr rtl="0">
              <a:spcBef>
                <a:spcPts val="0"/>
              </a:spcBef>
              <a:buNone/>
            </a:pPr>
            <a:r>
              <a:rPr lang="pt-BR" sz="2400"/>
              <a:t>Vídeos;</a:t>
            </a:r>
          </a:p>
          <a:p>
            <a:pPr rtl="0">
              <a:spcBef>
                <a:spcPts val="0"/>
              </a:spcBef>
              <a:buNone/>
            </a:pPr>
            <a:r>
              <a:rPr lang="pt-BR" sz="2400"/>
              <a:t>Pesquisas;</a:t>
            </a:r>
          </a:p>
          <a:p>
            <a:pPr rtl="0">
              <a:spcBef>
                <a:spcPts val="0"/>
              </a:spcBef>
              <a:buNone/>
            </a:pPr>
            <a:r>
              <a:rPr lang="pt-BR" sz="2400"/>
              <a:t>Eventos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09250" y="3796200"/>
            <a:ext cx="2745750" cy="476250"/>
            <a:chOff x="2147550" y="3847000"/>
            <a:chExt cx="2745750" cy="476250"/>
          </a:xfrm>
        </p:grpSpPr>
        <p:pic>
          <p:nvPicPr>
            <p:cNvPr id="63" name="Shape 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7550" y="3860750"/>
              <a:ext cx="448750" cy="44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08600" y="38607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Shape 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78087" y="38565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6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17050" y="3847000"/>
              <a:ext cx="4762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6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47575" y="38565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Agenda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Garoa Dojo Shield;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BlackBoard;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Arduino UNO;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IDE Arduino;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Hello World;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Interface Serial;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Entradas analógicas;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pt-BR" sz="1800"/>
              <a:t>Display de 7 segmentos;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994" y="1436974"/>
            <a:ext cx="2063811" cy="226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Garoa Dojo Shield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75" y="1104587"/>
            <a:ext cx="6311248" cy="28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124650" y="4025700"/>
            <a:ext cx="2894700" cy="111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Wiki Garoa Dojo Shield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Disponivel no Lab de garagem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Exemplos no Github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BlackBoard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4920" l="4920" r="-4920" t="-4920"/>
          <a:stretch/>
        </p:blipFill>
        <p:spPr>
          <a:xfrm>
            <a:off x="2253525" y="330749"/>
            <a:ext cx="4636950" cy="46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695100" y="4470625"/>
            <a:ext cx="3581099" cy="7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Loja RoboCore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Arduino UNO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700" y="1314075"/>
            <a:ext cx="4844600" cy="33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Arduino UNO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194" y="1063375"/>
            <a:ext cx="5748081" cy="41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Arduino UNO - Pinouts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650" y="1106162"/>
            <a:ext cx="5530949" cy="39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